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338" r:id="rId4"/>
    <p:sldId id="334" r:id="rId5"/>
    <p:sldId id="320" r:id="rId6"/>
    <p:sldId id="331" r:id="rId7"/>
    <p:sldId id="339" r:id="rId8"/>
    <p:sldId id="340" r:id="rId9"/>
    <p:sldId id="341" r:id="rId10"/>
    <p:sldId id="342" r:id="rId11"/>
    <p:sldId id="344" r:id="rId12"/>
    <p:sldId id="346" r:id="rId13"/>
    <p:sldId id="34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91"/>
    <p:restoredTop sz="96327"/>
  </p:normalViewPr>
  <p:slideViewPr>
    <p:cSldViewPr snapToGrid="0" snapToObjects="1">
      <p:cViewPr varScale="1">
        <p:scale>
          <a:sx n="152" d="100"/>
          <a:sy n="152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8B3B-75E5-6B4E-A75B-3C81928709F5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7152B-13E6-104E-BC07-2C515DE01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B226-AC80-BA47-8CB6-1BE649866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505A1-D496-EC48-AB0E-79BDD65C0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71A4F-6F1D-6D4A-BD48-347B23AE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366-914F-0B49-95F4-22F2CE8E29FE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56F8-62B4-ED43-AE83-A0F7D58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A8B83-8F2D-1D4D-970E-C054696A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B931-FB92-A14F-A2B2-4CEF577AC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EA670-300A-A345-AAC9-240443C8E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5C87-3B27-B740-891C-CBED85EE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A6AF-5FFE-0445-AA75-C71A2E051E93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18347-BF91-0B42-91F0-CCBB6D6A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FDCB8-3E5C-9041-A7AE-513CBF91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5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BF775-0874-F746-87F0-2C19C6A1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E6CD9-45C9-E346-9D49-96E31F3D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1B15F-9F8F-4047-BF7F-DEFA46EE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D86A8-565A-A046-8FB2-22CC5315A587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46C8-D334-974B-A82D-F69AAE0C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D9FDF-935C-6743-891D-C4160C9C9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6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29D1-675A-FB4C-BF60-4E32D6BE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FC197-CC3E-9441-9CB0-87D65A122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DAA-98D0-7845-92AD-24C13149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2190E-A300-5447-976F-1365F184AEE9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243B5-3920-3C41-9F9F-ACBAADC2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B2E7F-D493-4542-86A9-F90A3DF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9127-4D93-7B43-8E06-CC415AB9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A24DD-B6FD-CC41-BAA0-37654473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CA73-795E-E449-9FA8-7824CC0C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06AE1-9286-2C45-A326-D998863F742B}" type="datetime1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2E69-2294-314F-AAF1-D0A36A84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D783-96A4-014B-AE4F-42AC6E94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4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A509-4575-9843-8974-E8FF85C8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6AED-4F50-0245-8F80-622F52583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BA4-3126-D74B-B02C-59D5D2E13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C34-6585-7C4B-86EB-F459D69D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7A9F7-5A73-2045-BAE6-84AB01B4040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B0DA8-803F-FB48-BC47-9547935F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35422-E9C3-6B43-8DF1-4E9167B9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6EB69-83D0-FA48-BFFF-EEF324C8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B860-FFEB-8F49-B897-5C9645756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4B7FC-3E44-0148-B85A-77661153A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580B7-C077-224F-BA40-F3760ADCD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088DB1-C06F-A246-92CE-1948852FE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6B5D9F-A35F-C346-BB08-4654F69B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FB5B-B9CE-6349-86CB-28B9C294403A}" type="datetime1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22E0C2-3565-1645-893E-C5BACC381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25-4029-3B40-BC5A-6FBDE11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1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132BE-97E6-0A4F-98EE-5D9C048A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D8C2EB-3715-044E-9F74-54BD89AD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A8C2-DABC-DD49-A176-B6C7AD2E805B}" type="datetime1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03527-25BF-D345-8D5D-7B00A2F7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39A20-365A-7F4B-B217-401ACCC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0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7D1777-1319-AC4E-9E13-C5EF23827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63C3-3899-CC4B-95F1-6EBC55BA34A7}" type="datetime1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DF860-8E40-8E4A-ADA1-0DF53A477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7482E-3988-4D43-8FC3-3B4F6DF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E645-FD8C-704E-A5A9-41FCB0C3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B83D-F8A1-1D40-A498-E59A6E3C7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6E19E-69A9-2744-B1D0-66675B18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F031D-5617-D04B-B06F-E3688F00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2A28E-D32D-F340-A01D-42BDE08FB9EA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9D5B-1682-B549-8E11-2B54A7A5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6CA9-B733-CB49-9EB1-8FBF68A7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8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C33B-D48D-304E-AFF6-B591D6C8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F70C-CE85-B44D-870C-99BFD863F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8705F-E4B3-CF4E-B88B-9293885F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8DA1E-4320-324D-99A2-EF507959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ECB0-07B6-8145-A09B-3370BD4D2EC6}" type="datetime1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7C44A-FD2B-4540-9849-EE95D129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4E1C8-D895-6543-A52C-1F4797B1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DE031-A004-5946-BE57-CEE6106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3435-74C7-E643-AEA5-0CF0C9325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DD25-09F9-4B44-B4B5-E5377A71E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FCF93-A4AF-3C42-BCAC-8E0DFB752775}" type="datetime1">
              <a:rPr lang="en-US" smtClean="0"/>
              <a:t>11/23/20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A9CB-5B86-BF43-9E47-6D4FA3C3F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Modern Robotics, Lynch and Park, Cambridge University Press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3E61-D3B2-7B4C-BAB5-6D34F34F9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/>
              <a:t>Modern Robotics</a:t>
            </a:r>
            <a:r>
              <a:rPr lang="en-US" dirty="0"/>
              <a:t>, Lynch and Park, Cambridge University Press</a:t>
            </a:r>
          </a:p>
        </p:txBody>
      </p:sp>
    </p:spTree>
    <p:extLst>
      <p:ext uri="{BB962C8B-B14F-4D97-AF65-F5344CB8AC3E}">
        <p14:creationId xmlns:p14="http://schemas.microsoft.com/office/powerpoint/2010/main" val="40932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7BB643-F8CB-2D40-B4D0-EE26B78F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3AD18B-E502-974A-B82C-B758AD05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052AD0-8FBB-6842-93E9-A1F55417E4C3}"/>
              </a:ext>
            </a:extLst>
          </p:cNvPr>
          <p:cNvSpPr txBox="1"/>
          <p:nvPr/>
        </p:nvSpPr>
        <p:spPr>
          <a:xfrm>
            <a:off x="567559" y="536027"/>
            <a:ext cx="976411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2	Configuration Space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3 	Rigid-Body Motions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4	Forward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5	Velocity Kinematics and Statics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6	Inverse Kinematics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7	Kinematics of Closed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8	Dynamics of Open Chains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9 	Trajectory Generation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9.1 Definitions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9.2 Point-to-Point Trajectories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	9.3 Polynomial Via Point Trajectories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10	Motion Planning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11	Robot Control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12 	Grasping and Manipulation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Chapter 13	Wheeled Mobile Robots</a:t>
            </a:r>
          </a:p>
        </p:txBody>
      </p:sp>
    </p:spTree>
    <p:extLst>
      <p:ext uri="{BB962C8B-B14F-4D97-AF65-F5344CB8AC3E}">
        <p14:creationId xmlns:p14="http://schemas.microsoft.com/office/powerpoint/2010/main" val="375834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S-curve time scaling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10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D7B258-DD27-0F43-8CB6-07A6E837E8A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7929" y="2528947"/>
            <a:ext cx="8297917" cy="285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204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Polynomial interpolation through via points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third-order interpolation using via times, configurations, and velocities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third-order interpolation using via times, configurations, and equal velocities and accelerations before and after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vias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Many other methods, including 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B-splines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(paths stay within convex hull of control points, but don’t pass through them). 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E790C5-8E11-114F-8B24-059B8D29DEF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72845" y="3247697"/>
            <a:ext cx="2451100" cy="2305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976DF5-E75C-494C-8856-6447EED2D99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5068" y="3170017"/>
            <a:ext cx="2376683" cy="238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39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BC93479-5912-1246-BF7C-AF5FBD1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02BC41-A007-F740-98DB-168C7673D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6369FF-DEF9-A247-AE1A-AE9B4B36F892}"/>
              </a:ext>
            </a:extLst>
          </p:cNvPr>
          <p:cNvSpPr txBox="1"/>
          <p:nvPr/>
        </p:nvSpPr>
        <p:spPr>
          <a:xfrm>
            <a:off x="717331" y="622738"/>
            <a:ext cx="6513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Give an expression for the path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∈ [0,1].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8ACFEBC-0300-9E47-A51E-D81BD9C33688}"/>
              </a:ext>
            </a:extLst>
          </p:cNvPr>
          <p:cNvGrpSpPr/>
          <p:nvPr/>
        </p:nvGrpSpPr>
        <p:grpSpPr>
          <a:xfrm>
            <a:off x="926009" y="1309390"/>
            <a:ext cx="5865615" cy="4239220"/>
            <a:chOff x="2693164" y="1251934"/>
            <a:chExt cx="5865615" cy="423922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5E2EA04-AAEC-F843-B38D-BB7F53850777}"/>
                </a:ext>
              </a:extLst>
            </p:cNvPr>
            <p:cNvGrpSpPr/>
            <p:nvPr/>
          </p:nvGrpSpPr>
          <p:grpSpPr>
            <a:xfrm>
              <a:off x="4038600" y="2414427"/>
              <a:ext cx="3542420" cy="2483070"/>
              <a:chOff x="3559946" y="2325414"/>
              <a:chExt cx="3542420" cy="2483070"/>
            </a:xfrm>
          </p:grpSpPr>
          <p:sp>
            <p:nvSpPr>
              <p:cNvPr id="6" name="Arc 5">
                <a:extLst>
                  <a:ext uri="{FF2B5EF4-FFF2-40B4-BE49-F238E27FC236}">
                    <a16:creationId xmlns:a16="http://schemas.microsoft.com/office/drawing/2014/main" id="{745B8BCA-E590-A946-BAA5-F9EC038DE1DB}"/>
                  </a:ext>
                </a:extLst>
              </p:cNvPr>
              <p:cNvSpPr/>
              <p:nvPr/>
            </p:nvSpPr>
            <p:spPr>
              <a:xfrm>
                <a:off x="5446986" y="2325414"/>
                <a:ext cx="1655380" cy="1655380"/>
              </a:xfrm>
              <a:prstGeom prst="arc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DAE138A6-1C4A-6A41-AD27-D815D7908B96}"/>
                  </a:ext>
                </a:extLst>
              </p:cNvPr>
              <p:cNvGrpSpPr/>
              <p:nvPr/>
            </p:nvGrpSpPr>
            <p:grpSpPr>
              <a:xfrm>
                <a:off x="3559946" y="3153104"/>
                <a:ext cx="3542420" cy="1655380"/>
                <a:chOff x="3559946" y="3153104"/>
                <a:chExt cx="3542420" cy="1655380"/>
              </a:xfrm>
            </p:grpSpPr>
            <p:sp>
              <p:nvSpPr>
                <p:cNvPr id="7" name="Arc 6">
                  <a:extLst>
                    <a:ext uri="{FF2B5EF4-FFF2-40B4-BE49-F238E27FC236}">
                      <a16:creationId xmlns:a16="http://schemas.microsoft.com/office/drawing/2014/main" id="{BAAE3046-02B4-CC43-8F1D-A636FD5ECACF}"/>
                    </a:ext>
                  </a:extLst>
                </p:cNvPr>
                <p:cNvSpPr/>
                <p:nvPr/>
              </p:nvSpPr>
              <p:spPr>
                <a:xfrm>
                  <a:off x="5446986" y="3153104"/>
                  <a:ext cx="1655380" cy="1655380"/>
                </a:xfrm>
                <a:prstGeom prst="arc">
                  <a:avLst/>
                </a:prstGeom>
                <a:ln w="12700"/>
                <a:scene3d>
                  <a:camera prst="orthographicFront">
                    <a:rot lat="0" lon="0" rev="16200000"/>
                  </a:camera>
                  <a:lightRig rig="threePt" dir="t"/>
                </a:scene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" name="Straight Connector 8">
                  <a:extLst>
                    <a:ext uri="{FF2B5EF4-FFF2-40B4-BE49-F238E27FC236}">
                      <a16:creationId xmlns:a16="http://schemas.microsoft.com/office/drawing/2014/main" id="{1E6CB248-8387-AF45-8444-8BC8DD4ED8AB}"/>
                    </a:ext>
                  </a:extLst>
                </p:cNvPr>
                <p:cNvCxnSpPr/>
                <p:nvPr/>
              </p:nvCxnSpPr>
              <p:spPr>
                <a:xfrm flipH="1">
                  <a:off x="3559946" y="3973840"/>
                  <a:ext cx="271473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88AB2D7-C407-FA4F-BA31-9D5AC640D6B9}"/>
                </a:ext>
              </a:extLst>
            </p:cNvPr>
            <p:cNvCxnSpPr/>
            <p:nvPr/>
          </p:nvCxnSpPr>
          <p:spPr>
            <a:xfrm>
              <a:off x="3002145" y="4808484"/>
              <a:ext cx="5235547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8A5A164-FDB2-9F4A-8FCD-B9E55FCE7A97}"/>
                </a:ext>
              </a:extLst>
            </p:cNvPr>
            <p:cNvCxnSpPr/>
            <p:nvPr/>
          </p:nvCxnSpPr>
          <p:spPr>
            <a:xfrm flipV="1">
              <a:off x="3212538" y="1375646"/>
              <a:ext cx="0" cy="398937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C4BAD9C-6D9B-6644-82B8-07F2CA4FD7B0}"/>
                </a:ext>
              </a:extLst>
            </p:cNvPr>
            <p:cNvSpPr txBox="1"/>
            <p:nvPr/>
          </p:nvSpPr>
          <p:spPr>
            <a:xfrm>
              <a:off x="3860506" y="5029489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8912C4D-466E-CB44-962C-05F5C451BA56}"/>
                </a:ext>
              </a:extLst>
            </p:cNvPr>
            <p:cNvSpPr txBox="1"/>
            <p:nvPr/>
          </p:nvSpPr>
          <p:spPr>
            <a:xfrm>
              <a:off x="2693164" y="3838974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E7DFDAA-C3A3-E349-8347-622E6DFA6B66}"/>
                </a:ext>
              </a:extLst>
            </p:cNvPr>
            <p:cNvSpPr txBox="1"/>
            <p:nvPr/>
          </p:nvSpPr>
          <p:spPr>
            <a:xfrm>
              <a:off x="2693164" y="2176582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2CC1BB9-0043-6346-BDED-B1174EB8CE8B}"/>
                </a:ext>
              </a:extLst>
            </p:cNvPr>
            <p:cNvCxnSpPr/>
            <p:nvPr/>
          </p:nvCxnSpPr>
          <p:spPr>
            <a:xfrm>
              <a:off x="3052294" y="2422520"/>
              <a:ext cx="160244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22054A5-1C27-E84D-A234-9C7BD9C14AB1}"/>
                </a:ext>
              </a:extLst>
            </p:cNvPr>
            <p:cNvCxnSpPr/>
            <p:nvPr/>
          </p:nvCxnSpPr>
          <p:spPr>
            <a:xfrm>
              <a:off x="3052294" y="4062852"/>
              <a:ext cx="160244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F42BBA-6094-CD41-BE7D-02002CF10E07}"/>
                </a:ext>
              </a:extLst>
            </p:cNvPr>
            <p:cNvCxnSpPr/>
            <p:nvPr/>
          </p:nvCxnSpPr>
          <p:spPr>
            <a:xfrm>
              <a:off x="3955244" y="4897497"/>
              <a:ext cx="160244" cy="0"/>
            </a:xfrm>
            <a:prstGeom prst="line">
              <a:avLst/>
            </a:prstGeom>
            <a:ln w="28575">
              <a:solidFill>
                <a:schemeClr val="tx1"/>
              </a:solidFill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C113C52-3091-084E-BCEC-9B7F7B9C4ADF}"/>
                </a:ext>
              </a:extLst>
            </p:cNvPr>
            <p:cNvCxnSpPr/>
            <p:nvPr/>
          </p:nvCxnSpPr>
          <p:spPr>
            <a:xfrm>
              <a:off x="6673208" y="4897497"/>
              <a:ext cx="160244" cy="0"/>
            </a:xfrm>
            <a:prstGeom prst="line">
              <a:avLst/>
            </a:prstGeom>
            <a:ln w="28575">
              <a:solidFill>
                <a:schemeClr val="tx1"/>
              </a:solidFill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5B272BC-51FA-9040-BA0C-65E693D58F8C}"/>
                </a:ext>
              </a:extLst>
            </p:cNvPr>
            <p:cNvCxnSpPr/>
            <p:nvPr/>
          </p:nvCxnSpPr>
          <p:spPr>
            <a:xfrm>
              <a:off x="7494811" y="4897497"/>
              <a:ext cx="160244" cy="0"/>
            </a:xfrm>
            <a:prstGeom prst="line">
              <a:avLst/>
            </a:prstGeom>
            <a:ln w="28575">
              <a:solidFill>
                <a:schemeClr val="tx1"/>
              </a:solidFill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146FC40-CC2A-E74D-97E6-1E2DFBC68F48}"/>
                </a:ext>
              </a:extLst>
            </p:cNvPr>
            <p:cNvSpPr txBox="1"/>
            <p:nvPr/>
          </p:nvSpPr>
          <p:spPr>
            <a:xfrm>
              <a:off x="6584736" y="5029488"/>
              <a:ext cx="12073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4        5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63E53F1-DAAB-3042-9001-8C8A39EC2EED}"/>
                </a:ext>
              </a:extLst>
            </p:cNvPr>
            <p:cNvSpPr txBox="1"/>
            <p:nvPr/>
          </p:nvSpPr>
          <p:spPr>
            <a:xfrm>
              <a:off x="8098397" y="4903354"/>
              <a:ext cx="4603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𝜃</a:t>
              </a:r>
              <a:r>
                <a:rPr lang="en-US" sz="24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0793295-DF0A-AA41-AEF4-5EDCC2552597}"/>
                </a:ext>
              </a:extLst>
            </p:cNvPr>
            <p:cNvSpPr txBox="1"/>
            <p:nvPr/>
          </p:nvSpPr>
          <p:spPr>
            <a:xfrm>
              <a:off x="2699057" y="1251934"/>
              <a:ext cx="4603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𝜃</a:t>
              </a:r>
              <a:r>
                <a:rPr lang="en-US" sz="24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ED9C1F7-A5D8-024A-8FB8-678ECC91F2D5}"/>
                </a:ext>
              </a:extLst>
            </p:cNvPr>
            <p:cNvSpPr txBox="1"/>
            <p:nvPr/>
          </p:nvSpPr>
          <p:spPr>
            <a:xfrm>
              <a:off x="3372782" y="3794468"/>
              <a:ext cx="7168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𝜃(0)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909244A-2875-B440-98BE-9DCBAEDA4613}"/>
                </a:ext>
              </a:extLst>
            </p:cNvPr>
            <p:cNvSpPr txBox="1"/>
            <p:nvPr/>
          </p:nvSpPr>
          <p:spPr>
            <a:xfrm>
              <a:off x="6036467" y="2146087"/>
              <a:ext cx="7168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𝜃(1)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8786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7CADDAE-D111-1A48-8DD4-001B8DEC7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DE05EC-1F5E-1748-9577-F732A2BF2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B157A24-A1C7-9E41-B55E-1B7489769A46}"/>
                  </a:ext>
                </a:extLst>
              </p:cNvPr>
              <p:cNvSpPr txBox="1"/>
              <p:nvPr/>
            </p:nvSpPr>
            <p:spPr>
              <a:xfrm>
                <a:off x="543911" y="512380"/>
                <a:ext cx="10147330" cy="52629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kind of time scaling can be used to obtain a continuous jerk profile?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is the maximum joint velocity obtained on a straight-line rest-to-rest</a:t>
                </a: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trajectory with cubic polynomial </a:t>
                </a:r>
                <a:r>
                  <a:rPr lang="en-US" sz="2400">
                    <a:latin typeface="Arial" panose="020B0604020202020204" pitchFamily="34" charset="0"/>
                    <a:cs typeface="Arial" panose="020B0604020202020204" pitchFamily="34" charset="0"/>
                  </a:rPr>
                  <a:t>time scaling?</a:t>
                </a:r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Describe a circumstance under which the coast phase of the trapezoidal</a:t>
                </a: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time scaling is not used.</a:t>
                </a: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l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Give an equation to implement a third-order polynomial time-scaled</a:t>
                </a:r>
              </a:p>
              <a:p>
                <a:pPr algn="l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rest-to-rest motion following a screw axis.</a:t>
                </a:r>
              </a:p>
              <a:p>
                <a:pPr algn="l"/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 time scaling can be written as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or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  If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=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what is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acc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?</a:t>
                </a: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B157A24-A1C7-9E41-B55E-1B7489769A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911" y="512380"/>
                <a:ext cx="10147330" cy="5262979"/>
              </a:xfrm>
              <a:prstGeom prst="rect">
                <a:avLst/>
              </a:prstGeom>
              <a:blipFill>
                <a:blip r:embed="rId2"/>
                <a:stretch>
                  <a:fillRect l="-875" t="-7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71041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Trajectory: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specification of the configuration as a function of time. </a:t>
            </a: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2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92B36E-C4F9-6D42-B5F5-17E34ADEA30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565" y="3538179"/>
            <a:ext cx="2216150" cy="24701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4F622A-3709-3A4D-B02B-62AE13D5EA5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81382" y="4005292"/>
            <a:ext cx="7238260" cy="20646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2E392A-895A-D244-90C0-AA4265C5A06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4827" y="1890315"/>
            <a:ext cx="2401163" cy="43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3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7" y="536027"/>
            <a:ext cx="110283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</a:t>
            </a:r>
            <a:r>
              <a:rPr lang="en-US" sz="2400" b="1" u="sng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equations</a:t>
            </a:r>
            <a:r>
              <a:rPr lang="en-US" sz="2400" b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.)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Path: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specification of the configuration as a function of a path parameter.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scaling: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mapping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[0,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→ [0, 1],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from time to the path parameter. </a:t>
            </a: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367FDBB-1DAF-5D48-90FD-9E077C34E7D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5098" y="1755085"/>
            <a:ext cx="2405745" cy="4582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92E464-CB9B-C147-92FA-F3497201170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565" y="3538179"/>
            <a:ext cx="2216150" cy="24701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4D2E6C9-DA11-3542-A734-9700A8914E8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94636" y="3638228"/>
            <a:ext cx="3362653" cy="263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3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Motion as a function of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Both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𝜃(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must be twice-differentiable.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4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6A0EE8-9B6E-2D4D-AACF-86A78F1FF6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3805" y="2091010"/>
            <a:ext cx="2353661" cy="156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665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5</a:t>
            </a:fld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38D75F-5417-2240-984E-5B567090FB8F}"/>
              </a:ext>
            </a:extLst>
          </p:cNvPr>
          <p:cNvSpPr/>
          <p:nvPr/>
        </p:nvSpPr>
        <p:spPr>
          <a:xfrm>
            <a:off x="1202724" y="2837828"/>
            <a:ext cx="5544065" cy="3666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B73486B-66FB-454C-979C-7068C62196A8}"/>
              </a:ext>
            </a:extLst>
          </p:cNvPr>
          <p:cNvGrpSpPr/>
          <p:nvPr/>
        </p:nvGrpSpPr>
        <p:grpSpPr>
          <a:xfrm>
            <a:off x="3033547" y="1124752"/>
            <a:ext cx="7275787" cy="5541579"/>
            <a:chOff x="3775841" y="1275564"/>
            <a:chExt cx="7275787" cy="554157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52E982E-3005-0B49-AB8F-3F94468AD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909972" y="1275564"/>
              <a:ext cx="7141656" cy="554157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9190E10-5E14-AD43-B5FE-5E5BC2806BFE}"/>
                </a:ext>
              </a:extLst>
            </p:cNvPr>
            <p:cNvSpPr/>
            <p:nvPr/>
          </p:nvSpPr>
          <p:spPr>
            <a:xfrm>
              <a:off x="3775841" y="2837828"/>
              <a:ext cx="1844566" cy="219925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19264F9A-893E-3B44-9C58-9D5AB43F0F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558" y="2237215"/>
            <a:ext cx="3802118" cy="3376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192FC0-FC3F-CE4F-B3EA-752ACD33AB0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792" y="5142132"/>
            <a:ext cx="4188370" cy="3264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150F88F-6B16-C240-A4AD-ADF42DDE3B03}"/>
              </a:ext>
            </a:extLst>
          </p:cNvPr>
          <p:cNvSpPr txBox="1"/>
          <p:nvPr/>
        </p:nvSpPr>
        <p:spPr>
          <a:xfrm>
            <a:off x="453883" y="1538751"/>
            <a:ext cx="3643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straight line in joint space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E8CA8B-6EDF-5B4F-9E01-30A5ED174EEC}"/>
              </a:ext>
            </a:extLst>
          </p:cNvPr>
          <p:cNvSpPr txBox="1"/>
          <p:nvPr/>
        </p:nvSpPr>
        <p:spPr>
          <a:xfrm>
            <a:off x="453883" y="4491046"/>
            <a:ext cx="36423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straight line in task space</a:t>
            </a:r>
          </a:p>
        </p:txBody>
      </p:sp>
    </p:spTree>
    <p:extLst>
      <p:ext uri="{BB962C8B-B14F-4D97-AF65-F5344CB8AC3E}">
        <p14:creationId xmlns:p14="http://schemas.microsoft.com/office/powerpoint/2010/main" val="2624735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275A1C-73AB-E94D-BBDF-D608A88EF0A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639" y="5273566"/>
            <a:ext cx="5077810" cy="95668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7AF821A-5047-C045-ACB4-A51EE343D959}"/>
              </a:ext>
            </a:extLst>
          </p:cNvPr>
          <p:cNvGrpSpPr/>
          <p:nvPr/>
        </p:nvGrpSpPr>
        <p:grpSpPr>
          <a:xfrm>
            <a:off x="504497" y="1437760"/>
            <a:ext cx="7480737" cy="3835806"/>
            <a:chOff x="504497" y="1437760"/>
            <a:chExt cx="7480737" cy="383580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2D368DC-7EE2-FA4F-9041-49C251F7D6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6753" y="1437760"/>
              <a:ext cx="7174040" cy="372447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69333D0-4D43-6845-B5FB-1511DF8CFC7F}"/>
                </a:ext>
              </a:extLst>
            </p:cNvPr>
            <p:cNvSpPr/>
            <p:nvPr/>
          </p:nvSpPr>
          <p:spPr>
            <a:xfrm>
              <a:off x="504497" y="5131677"/>
              <a:ext cx="7480737" cy="14188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C6BA61D6-0776-2840-A530-CD785A8A970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4449" y="1880356"/>
            <a:ext cx="5236122" cy="45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05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</a:p>
          <a:p>
            <a:endParaRPr lang="en-US" sz="2400" b="1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Third-order polynomial time scaling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7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1839DA-25E2-1542-873F-54CB4278941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377" y="1136191"/>
            <a:ext cx="5737291" cy="4123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60DDB6B-09BF-494C-AE16-70FF3C97F83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1686" y="3189253"/>
            <a:ext cx="4832369" cy="71345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7E4F0CA-B4F7-2E42-B527-0505431F1892}"/>
              </a:ext>
            </a:extLst>
          </p:cNvPr>
          <p:cNvSpPr/>
          <p:nvPr/>
        </p:nvSpPr>
        <p:spPr>
          <a:xfrm>
            <a:off x="6096000" y="4296792"/>
            <a:ext cx="5927668" cy="10919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92AAF4-C2BC-D24B-9526-C819C4C2051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4205" y="4083832"/>
            <a:ext cx="8720831" cy="219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0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Fifth-order polynomial time scaling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8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C8B3D8-5099-4040-B11A-7075FD054C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377" y="1136191"/>
            <a:ext cx="4952753" cy="26557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413C3B6-D5F1-994E-8DA9-7CCBAAC6C04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764" y="4209393"/>
            <a:ext cx="8492572" cy="21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585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959AB7-6B79-F046-849C-659BA6263097}"/>
              </a:ext>
            </a:extLst>
          </p:cNvPr>
          <p:cNvSpPr txBox="1"/>
          <p:nvPr/>
        </p:nvSpPr>
        <p:spPr>
          <a:xfrm>
            <a:off x="567558" y="536027"/>
            <a:ext cx="10484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concepts, symbols, and equations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(cont.)</a:t>
            </a:r>
            <a:endParaRPr lang="en-US" sz="2400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Trapezoidal time scaling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B051D4-6A89-4145-8569-66441704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Modern Robotics, Lynch and Park, Cambridge University Press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D2375F-95D8-B64C-9175-9AC99A98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254-C25F-964A-84A6-27126C7DCE9C}" type="slidenum">
              <a:rPr lang="en-US" smtClean="0"/>
              <a:t>9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E33688-2595-2442-9B16-2E0D1F5DDEC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9109" y="2128344"/>
            <a:ext cx="4832474" cy="349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444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>
            <a:alpha val="94902"/>
          </a:srgb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10559</TotalTime>
  <Words>532</Words>
  <Application>Microsoft Macintosh PowerPoint</Application>
  <PresentationFormat>Widescreen</PresentationFormat>
  <Paragraphs>113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 Lynch</dc:creator>
  <cp:lastModifiedBy>Kevin M Lynch</cp:lastModifiedBy>
  <cp:revision>504</cp:revision>
  <cp:lastPrinted>2020-10-26T23:19:55Z</cp:lastPrinted>
  <dcterms:created xsi:type="dcterms:W3CDTF">2020-09-16T15:38:21Z</dcterms:created>
  <dcterms:modified xsi:type="dcterms:W3CDTF">2020-11-24T04:50:00Z</dcterms:modified>
</cp:coreProperties>
</file>

<file path=docProps/thumbnail.jpeg>
</file>